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57" r:id="rId3"/>
    <p:sldId id="258" r:id="rId4"/>
    <p:sldId id="259" r:id="rId5"/>
    <p:sldId id="260" r:id="rId6"/>
    <p:sldId id="270" r:id="rId7"/>
    <p:sldId id="261" r:id="rId8"/>
    <p:sldId id="272" r:id="rId9"/>
    <p:sldId id="271" r:id="rId10"/>
    <p:sldId id="273" r:id="rId11"/>
    <p:sldId id="263" r:id="rId12"/>
    <p:sldId id="267" r:id="rId13"/>
    <p:sldId id="268" r:id="rId14"/>
    <p:sldId id="274" r:id="rId15"/>
    <p:sldId id="269" r:id="rId16"/>
  </p:sldIdLst>
  <p:sldSz cx="18288000" cy="10287000"/>
  <p:notesSz cx="6858000" cy="9144000"/>
  <p:embeddedFontLst>
    <p:embeddedFont>
      <p:font typeface="Calibri (MS)" panose="020B0604020202020204" charset="0"/>
      <p:regular r:id="rId17"/>
    </p:embeddedFont>
    <p:embeddedFont>
      <p:font typeface="Calibri (MS) Bold" panose="020B0604020202020204" charset="0"/>
      <p:regular r:id="rId18"/>
    </p:embeddedFont>
    <p:embeddedFont>
      <p:font typeface="Open Sans Bold" panose="020B0806030504020204" pitchFamily="3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8179E7-8001-4D4C-87A9-B9B5F0F1608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BC1280-DD12-4C13-B01F-7556228729F0}">
      <dgm:prSet/>
      <dgm:spPr/>
      <dgm:t>
        <a:bodyPr/>
        <a:lstStyle/>
        <a:p>
          <a:r>
            <a:rPr lang="en-US" b="1"/>
            <a:t>Aplicativo Móvel:</a:t>
          </a:r>
          <a:r>
            <a:rPr lang="en-US"/>
            <a:t> Desenvolvido em Flutter, este aplicativo capturará imagens para o reconhecimento facial e notificará o morador sobre o status de acesso. </a:t>
          </a:r>
        </a:p>
      </dgm:t>
    </dgm:pt>
    <dgm:pt modelId="{97CF93E5-89CC-465D-8BB8-2608942B73C9}" type="parTrans" cxnId="{2C52A10C-B00E-4021-A542-BCAFBD364F11}">
      <dgm:prSet/>
      <dgm:spPr/>
      <dgm:t>
        <a:bodyPr/>
        <a:lstStyle/>
        <a:p>
          <a:endParaRPr lang="en-US"/>
        </a:p>
      </dgm:t>
    </dgm:pt>
    <dgm:pt modelId="{81A6072E-099D-463E-9547-0B60E1AE5CA4}" type="sibTrans" cxnId="{2C52A10C-B00E-4021-A542-BCAFBD364F11}">
      <dgm:prSet/>
      <dgm:spPr/>
      <dgm:t>
        <a:bodyPr/>
        <a:lstStyle/>
        <a:p>
          <a:endParaRPr lang="en-US"/>
        </a:p>
      </dgm:t>
    </dgm:pt>
    <dgm:pt modelId="{702F6E62-FBD2-4DEA-BFAC-1111A03720B4}">
      <dgm:prSet/>
      <dgm:spPr/>
      <dgm:t>
        <a:bodyPr/>
        <a:lstStyle/>
        <a:p>
          <a:r>
            <a:rPr lang="en-US" b="1"/>
            <a:t>Servidor Central:</a:t>
          </a:r>
          <a:r>
            <a:rPr lang="en-US"/>
            <a:t> Gerenciará as requisições de autenticação e o fluxo de dados entre o aplicativo, o site de cadastro e a catraca. </a:t>
          </a:r>
        </a:p>
      </dgm:t>
    </dgm:pt>
    <dgm:pt modelId="{2C49D5CD-4262-47CB-9BDE-80A06D376F0C}" type="parTrans" cxnId="{A94F3489-B791-4ED3-B724-902104110C87}">
      <dgm:prSet/>
      <dgm:spPr/>
      <dgm:t>
        <a:bodyPr/>
        <a:lstStyle/>
        <a:p>
          <a:endParaRPr lang="en-US"/>
        </a:p>
      </dgm:t>
    </dgm:pt>
    <dgm:pt modelId="{3BB6B580-790D-4090-9F3B-E718A1975A4E}" type="sibTrans" cxnId="{A94F3489-B791-4ED3-B724-902104110C87}">
      <dgm:prSet/>
      <dgm:spPr/>
      <dgm:t>
        <a:bodyPr/>
        <a:lstStyle/>
        <a:p>
          <a:endParaRPr lang="en-US"/>
        </a:p>
      </dgm:t>
    </dgm:pt>
    <dgm:pt modelId="{C353AD99-DDE1-47EE-92BB-4C44F4E220D2}" type="pres">
      <dgm:prSet presAssocID="{D58179E7-8001-4D4C-87A9-B9B5F0F160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1D3124-933B-4DF4-B7D1-E42E748313FB}" type="pres">
      <dgm:prSet presAssocID="{6FBC1280-DD12-4C13-B01F-7556228729F0}" presName="hierRoot1" presStyleCnt="0"/>
      <dgm:spPr/>
    </dgm:pt>
    <dgm:pt modelId="{C263CBEF-A41F-43F4-B5BA-3342A2B89240}" type="pres">
      <dgm:prSet presAssocID="{6FBC1280-DD12-4C13-B01F-7556228729F0}" presName="composite" presStyleCnt="0"/>
      <dgm:spPr/>
    </dgm:pt>
    <dgm:pt modelId="{F7124D92-6CC0-4191-B046-B3FD9E1F7A43}" type="pres">
      <dgm:prSet presAssocID="{6FBC1280-DD12-4C13-B01F-7556228729F0}" presName="background" presStyleLbl="node0" presStyleIdx="0" presStyleCnt="2"/>
      <dgm:spPr/>
    </dgm:pt>
    <dgm:pt modelId="{93CF4A78-ED20-4463-9B69-EBC52401348C}" type="pres">
      <dgm:prSet presAssocID="{6FBC1280-DD12-4C13-B01F-7556228729F0}" presName="text" presStyleLbl="fgAcc0" presStyleIdx="0" presStyleCnt="2">
        <dgm:presLayoutVars>
          <dgm:chPref val="3"/>
        </dgm:presLayoutVars>
      </dgm:prSet>
      <dgm:spPr/>
    </dgm:pt>
    <dgm:pt modelId="{8D1CAFE4-9D87-48E5-A11C-6474029CEB44}" type="pres">
      <dgm:prSet presAssocID="{6FBC1280-DD12-4C13-B01F-7556228729F0}" presName="hierChild2" presStyleCnt="0"/>
      <dgm:spPr/>
    </dgm:pt>
    <dgm:pt modelId="{B3FB127A-5D2B-48EE-B6F1-69A70A198E3C}" type="pres">
      <dgm:prSet presAssocID="{702F6E62-FBD2-4DEA-BFAC-1111A03720B4}" presName="hierRoot1" presStyleCnt="0"/>
      <dgm:spPr/>
    </dgm:pt>
    <dgm:pt modelId="{4BAD794D-861E-43DB-B469-D8BEF8F3B8A5}" type="pres">
      <dgm:prSet presAssocID="{702F6E62-FBD2-4DEA-BFAC-1111A03720B4}" presName="composite" presStyleCnt="0"/>
      <dgm:spPr/>
    </dgm:pt>
    <dgm:pt modelId="{E0CE8227-210D-4C3A-B821-712076E4B0EB}" type="pres">
      <dgm:prSet presAssocID="{702F6E62-FBD2-4DEA-BFAC-1111A03720B4}" presName="background" presStyleLbl="node0" presStyleIdx="1" presStyleCnt="2"/>
      <dgm:spPr/>
    </dgm:pt>
    <dgm:pt modelId="{AF8BD721-2BEE-46F0-BABC-2BB349A7E096}" type="pres">
      <dgm:prSet presAssocID="{702F6E62-FBD2-4DEA-BFAC-1111A03720B4}" presName="text" presStyleLbl="fgAcc0" presStyleIdx="1" presStyleCnt="2">
        <dgm:presLayoutVars>
          <dgm:chPref val="3"/>
        </dgm:presLayoutVars>
      </dgm:prSet>
      <dgm:spPr/>
    </dgm:pt>
    <dgm:pt modelId="{E7743F14-E6AA-42D5-BFF9-BA5EF1CE61C6}" type="pres">
      <dgm:prSet presAssocID="{702F6E62-FBD2-4DEA-BFAC-1111A03720B4}" presName="hierChild2" presStyleCnt="0"/>
      <dgm:spPr/>
    </dgm:pt>
  </dgm:ptLst>
  <dgm:cxnLst>
    <dgm:cxn modelId="{2C52A10C-B00E-4021-A542-BCAFBD364F11}" srcId="{D58179E7-8001-4D4C-87A9-B9B5F0F1608C}" destId="{6FBC1280-DD12-4C13-B01F-7556228729F0}" srcOrd="0" destOrd="0" parTransId="{97CF93E5-89CC-465D-8BB8-2608942B73C9}" sibTransId="{81A6072E-099D-463E-9547-0B60E1AE5CA4}"/>
    <dgm:cxn modelId="{616BB93B-6C86-4BEA-8603-A9E9B5A2280A}" type="presOf" srcId="{6FBC1280-DD12-4C13-B01F-7556228729F0}" destId="{93CF4A78-ED20-4463-9B69-EBC52401348C}" srcOrd="0" destOrd="0" presId="urn:microsoft.com/office/officeart/2005/8/layout/hierarchy1"/>
    <dgm:cxn modelId="{A94F3489-B791-4ED3-B724-902104110C87}" srcId="{D58179E7-8001-4D4C-87A9-B9B5F0F1608C}" destId="{702F6E62-FBD2-4DEA-BFAC-1111A03720B4}" srcOrd="1" destOrd="0" parTransId="{2C49D5CD-4262-47CB-9BDE-80A06D376F0C}" sibTransId="{3BB6B580-790D-4090-9F3B-E718A1975A4E}"/>
    <dgm:cxn modelId="{EE31E7B4-2F46-4FDF-8A11-2AACCC030A29}" type="presOf" srcId="{702F6E62-FBD2-4DEA-BFAC-1111A03720B4}" destId="{AF8BD721-2BEE-46F0-BABC-2BB349A7E096}" srcOrd="0" destOrd="0" presId="urn:microsoft.com/office/officeart/2005/8/layout/hierarchy1"/>
    <dgm:cxn modelId="{9BDCC8FC-47D6-4CD9-B082-790567D334BC}" type="presOf" srcId="{D58179E7-8001-4D4C-87A9-B9B5F0F1608C}" destId="{C353AD99-DDE1-47EE-92BB-4C44F4E220D2}" srcOrd="0" destOrd="0" presId="urn:microsoft.com/office/officeart/2005/8/layout/hierarchy1"/>
    <dgm:cxn modelId="{1D05F767-3523-4EFD-9B20-1DE944C3BDE4}" type="presParOf" srcId="{C353AD99-DDE1-47EE-92BB-4C44F4E220D2}" destId="{A51D3124-933B-4DF4-B7D1-E42E748313FB}" srcOrd="0" destOrd="0" presId="urn:microsoft.com/office/officeart/2005/8/layout/hierarchy1"/>
    <dgm:cxn modelId="{545ADAA1-B335-4F9A-BB00-5802B0EAFCD3}" type="presParOf" srcId="{A51D3124-933B-4DF4-B7D1-E42E748313FB}" destId="{C263CBEF-A41F-43F4-B5BA-3342A2B89240}" srcOrd="0" destOrd="0" presId="urn:microsoft.com/office/officeart/2005/8/layout/hierarchy1"/>
    <dgm:cxn modelId="{304AD99D-31D4-47EC-B17E-3C17F161A3E4}" type="presParOf" srcId="{C263CBEF-A41F-43F4-B5BA-3342A2B89240}" destId="{F7124D92-6CC0-4191-B046-B3FD9E1F7A43}" srcOrd="0" destOrd="0" presId="urn:microsoft.com/office/officeart/2005/8/layout/hierarchy1"/>
    <dgm:cxn modelId="{04CD9047-9C1F-482C-BE4A-A777C87ADF4B}" type="presParOf" srcId="{C263CBEF-A41F-43F4-B5BA-3342A2B89240}" destId="{93CF4A78-ED20-4463-9B69-EBC52401348C}" srcOrd="1" destOrd="0" presId="urn:microsoft.com/office/officeart/2005/8/layout/hierarchy1"/>
    <dgm:cxn modelId="{A08CD308-1CB1-4D08-8A46-8F3462D967C3}" type="presParOf" srcId="{A51D3124-933B-4DF4-B7D1-E42E748313FB}" destId="{8D1CAFE4-9D87-48E5-A11C-6474029CEB44}" srcOrd="1" destOrd="0" presId="urn:microsoft.com/office/officeart/2005/8/layout/hierarchy1"/>
    <dgm:cxn modelId="{A92AC3E8-CCA9-4A5C-9711-2CF8A2305750}" type="presParOf" srcId="{C353AD99-DDE1-47EE-92BB-4C44F4E220D2}" destId="{B3FB127A-5D2B-48EE-B6F1-69A70A198E3C}" srcOrd="1" destOrd="0" presId="urn:microsoft.com/office/officeart/2005/8/layout/hierarchy1"/>
    <dgm:cxn modelId="{5A08A138-D794-4B96-9F26-EC0AEE91DFFC}" type="presParOf" srcId="{B3FB127A-5D2B-48EE-B6F1-69A70A198E3C}" destId="{4BAD794D-861E-43DB-B469-D8BEF8F3B8A5}" srcOrd="0" destOrd="0" presId="urn:microsoft.com/office/officeart/2005/8/layout/hierarchy1"/>
    <dgm:cxn modelId="{607DED7A-E8CE-457B-BD87-876C08799881}" type="presParOf" srcId="{4BAD794D-861E-43DB-B469-D8BEF8F3B8A5}" destId="{E0CE8227-210D-4C3A-B821-712076E4B0EB}" srcOrd="0" destOrd="0" presId="urn:microsoft.com/office/officeart/2005/8/layout/hierarchy1"/>
    <dgm:cxn modelId="{202E2D7E-8621-4117-AD30-E61933D57BAD}" type="presParOf" srcId="{4BAD794D-861E-43DB-B469-D8BEF8F3B8A5}" destId="{AF8BD721-2BEE-46F0-BABC-2BB349A7E096}" srcOrd="1" destOrd="0" presId="urn:microsoft.com/office/officeart/2005/8/layout/hierarchy1"/>
    <dgm:cxn modelId="{5A047CF6-B4F5-473E-921D-7765C9948913}" type="presParOf" srcId="{B3FB127A-5D2B-48EE-B6F1-69A70A198E3C}" destId="{E7743F14-E6AA-42D5-BFF9-BA5EF1CE61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A9B154-5FE4-4968-8E73-43AB83FBDCC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33E938A-FB65-4124-AC8B-0271FEDD3DDE}">
      <dgm:prSet/>
      <dgm:spPr/>
      <dgm:t>
        <a:bodyPr/>
        <a:lstStyle/>
        <a:p>
          <a:r>
            <a:rPr lang="en-US" b="1"/>
            <a:t>Banco de Dados:</a:t>
          </a:r>
          <a:r>
            <a:rPr lang="en-US"/>
            <a:t> Armazenará as informações de cadastro e imagens dos moradores com segurança. </a:t>
          </a:r>
        </a:p>
      </dgm:t>
    </dgm:pt>
    <dgm:pt modelId="{07625E3F-08DA-4C1D-BBA2-9007620743F1}" type="parTrans" cxnId="{FB7E4528-5FA0-4FB3-BFC3-9CA4611277DE}">
      <dgm:prSet/>
      <dgm:spPr/>
      <dgm:t>
        <a:bodyPr/>
        <a:lstStyle/>
        <a:p>
          <a:endParaRPr lang="en-US"/>
        </a:p>
      </dgm:t>
    </dgm:pt>
    <dgm:pt modelId="{F7011357-2431-46E8-B0A8-FED192F5DE63}" type="sibTrans" cxnId="{FB7E4528-5FA0-4FB3-BFC3-9CA4611277DE}">
      <dgm:prSet/>
      <dgm:spPr/>
      <dgm:t>
        <a:bodyPr/>
        <a:lstStyle/>
        <a:p>
          <a:endParaRPr lang="en-US"/>
        </a:p>
      </dgm:t>
    </dgm:pt>
    <dgm:pt modelId="{C0B4EB9A-8591-4F9E-9E92-AB2A686B281D}">
      <dgm:prSet/>
      <dgm:spPr/>
      <dgm:t>
        <a:bodyPr/>
        <a:lstStyle/>
        <a:p>
          <a:r>
            <a:rPr lang="en-US" b="1"/>
            <a:t>Catraca:</a:t>
          </a:r>
          <a:r>
            <a:rPr lang="en-US"/>
            <a:t> Controlará o acesso com base nas informações recebidas do servidor.</a:t>
          </a:r>
        </a:p>
      </dgm:t>
    </dgm:pt>
    <dgm:pt modelId="{1E89D92F-BDAD-46AF-B3E0-2E83F065016F}" type="parTrans" cxnId="{830AE8ED-B157-4ED1-854D-5A5A484CA6F4}">
      <dgm:prSet/>
      <dgm:spPr/>
      <dgm:t>
        <a:bodyPr/>
        <a:lstStyle/>
        <a:p>
          <a:endParaRPr lang="en-US"/>
        </a:p>
      </dgm:t>
    </dgm:pt>
    <dgm:pt modelId="{696620BC-50F4-4B53-B398-D7C313AF0E0C}" type="sibTrans" cxnId="{830AE8ED-B157-4ED1-854D-5A5A484CA6F4}">
      <dgm:prSet/>
      <dgm:spPr/>
      <dgm:t>
        <a:bodyPr/>
        <a:lstStyle/>
        <a:p>
          <a:endParaRPr lang="en-US"/>
        </a:p>
      </dgm:t>
    </dgm:pt>
    <dgm:pt modelId="{3A428987-90AE-400D-A08A-222FC701C0A5}" type="pres">
      <dgm:prSet presAssocID="{14A9B154-5FE4-4968-8E73-43AB83FBDCC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BD9F4B-FEEC-4B47-A10E-D5921BFFFE2B}" type="pres">
      <dgm:prSet presAssocID="{D33E938A-FB65-4124-AC8B-0271FEDD3DDE}" presName="hierRoot1" presStyleCnt="0"/>
      <dgm:spPr/>
    </dgm:pt>
    <dgm:pt modelId="{09E6C90B-98DB-444D-AE43-79E1CA7E3841}" type="pres">
      <dgm:prSet presAssocID="{D33E938A-FB65-4124-AC8B-0271FEDD3DDE}" presName="composite" presStyleCnt="0"/>
      <dgm:spPr/>
    </dgm:pt>
    <dgm:pt modelId="{6C1AF9BA-799F-422B-B38D-5D7FA3845247}" type="pres">
      <dgm:prSet presAssocID="{D33E938A-FB65-4124-AC8B-0271FEDD3DDE}" presName="background" presStyleLbl="node0" presStyleIdx="0" presStyleCnt="2"/>
      <dgm:spPr/>
    </dgm:pt>
    <dgm:pt modelId="{2D7B081B-1D5D-4D91-B7F0-4A7A189CFFF3}" type="pres">
      <dgm:prSet presAssocID="{D33E938A-FB65-4124-AC8B-0271FEDD3DDE}" presName="text" presStyleLbl="fgAcc0" presStyleIdx="0" presStyleCnt="2">
        <dgm:presLayoutVars>
          <dgm:chPref val="3"/>
        </dgm:presLayoutVars>
      </dgm:prSet>
      <dgm:spPr/>
    </dgm:pt>
    <dgm:pt modelId="{6B99B9D7-4F60-40C3-B1F3-FDAD9DAA7A76}" type="pres">
      <dgm:prSet presAssocID="{D33E938A-FB65-4124-AC8B-0271FEDD3DDE}" presName="hierChild2" presStyleCnt="0"/>
      <dgm:spPr/>
    </dgm:pt>
    <dgm:pt modelId="{B5AEBAFC-EE3D-454A-8D0B-763F035A3CBC}" type="pres">
      <dgm:prSet presAssocID="{C0B4EB9A-8591-4F9E-9E92-AB2A686B281D}" presName="hierRoot1" presStyleCnt="0"/>
      <dgm:spPr/>
    </dgm:pt>
    <dgm:pt modelId="{A4677ACD-D8BE-40DF-BD9C-56736D650B36}" type="pres">
      <dgm:prSet presAssocID="{C0B4EB9A-8591-4F9E-9E92-AB2A686B281D}" presName="composite" presStyleCnt="0"/>
      <dgm:spPr/>
    </dgm:pt>
    <dgm:pt modelId="{F51CF15B-AF21-4102-9F2B-A12CC19E6F1A}" type="pres">
      <dgm:prSet presAssocID="{C0B4EB9A-8591-4F9E-9E92-AB2A686B281D}" presName="background" presStyleLbl="node0" presStyleIdx="1" presStyleCnt="2"/>
      <dgm:spPr/>
    </dgm:pt>
    <dgm:pt modelId="{B56DF9E4-DE57-46A6-BC0F-693D76183383}" type="pres">
      <dgm:prSet presAssocID="{C0B4EB9A-8591-4F9E-9E92-AB2A686B281D}" presName="text" presStyleLbl="fgAcc0" presStyleIdx="1" presStyleCnt="2">
        <dgm:presLayoutVars>
          <dgm:chPref val="3"/>
        </dgm:presLayoutVars>
      </dgm:prSet>
      <dgm:spPr/>
    </dgm:pt>
    <dgm:pt modelId="{556FC097-D6C2-420A-8FD6-0974ED748B46}" type="pres">
      <dgm:prSet presAssocID="{C0B4EB9A-8591-4F9E-9E92-AB2A686B281D}" presName="hierChild2" presStyleCnt="0"/>
      <dgm:spPr/>
    </dgm:pt>
  </dgm:ptLst>
  <dgm:cxnLst>
    <dgm:cxn modelId="{49E35E02-5CF3-4419-804B-68AB168719D0}" type="presOf" srcId="{D33E938A-FB65-4124-AC8B-0271FEDD3DDE}" destId="{2D7B081B-1D5D-4D91-B7F0-4A7A189CFFF3}" srcOrd="0" destOrd="0" presId="urn:microsoft.com/office/officeart/2005/8/layout/hierarchy1"/>
    <dgm:cxn modelId="{FB7E4528-5FA0-4FB3-BFC3-9CA4611277DE}" srcId="{14A9B154-5FE4-4968-8E73-43AB83FBDCC7}" destId="{D33E938A-FB65-4124-AC8B-0271FEDD3DDE}" srcOrd="0" destOrd="0" parTransId="{07625E3F-08DA-4C1D-BBA2-9007620743F1}" sibTransId="{F7011357-2431-46E8-B0A8-FED192F5DE63}"/>
    <dgm:cxn modelId="{60F2AD7D-5DC4-4EDB-B3C0-79EB054957BD}" type="presOf" srcId="{C0B4EB9A-8591-4F9E-9E92-AB2A686B281D}" destId="{B56DF9E4-DE57-46A6-BC0F-693D76183383}" srcOrd="0" destOrd="0" presId="urn:microsoft.com/office/officeart/2005/8/layout/hierarchy1"/>
    <dgm:cxn modelId="{0115EFDD-7FAC-4A56-AC8F-45019C813726}" type="presOf" srcId="{14A9B154-5FE4-4968-8E73-43AB83FBDCC7}" destId="{3A428987-90AE-400D-A08A-222FC701C0A5}" srcOrd="0" destOrd="0" presId="urn:microsoft.com/office/officeart/2005/8/layout/hierarchy1"/>
    <dgm:cxn modelId="{830AE8ED-B157-4ED1-854D-5A5A484CA6F4}" srcId="{14A9B154-5FE4-4968-8E73-43AB83FBDCC7}" destId="{C0B4EB9A-8591-4F9E-9E92-AB2A686B281D}" srcOrd="1" destOrd="0" parTransId="{1E89D92F-BDAD-46AF-B3E0-2E83F065016F}" sibTransId="{696620BC-50F4-4B53-B398-D7C313AF0E0C}"/>
    <dgm:cxn modelId="{0CA16FC1-6146-432F-97F2-0D9EC1C19848}" type="presParOf" srcId="{3A428987-90AE-400D-A08A-222FC701C0A5}" destId="{85BD9F4B-FEEC-4B47-A10E-D5921BFFFE2B}" srcOrd="0" destOrd="0" presId="urn:microsoft.com/office/officeart/2005/8/layout/hierarchy1"/>
    <dgm:cxn modelId="{2CB9E8AC-2D8C-43B4-AD65-0A6BC6722D08}" type="presParOf" srcId="{85BD9F4B-FEEC-4B47-A10E-D5921BFFFE2B}" destId="{09E6C90B-98DB-444D-AE43-79E1CA7E3841}" srcOrd="0" destOrd="0" presId="urn:microsoft.com/office/officeart/2005/8/layout/hierarchy1"/>
    <dgm:cxn modelId="{04839EAC-6377-4D1B-8FE5-F7A7B4D5A37C}" type="presParOf" srcId="{09E6C90B-98DB-444D-AE43-79E1CA7E3841}" destId="{6C1AF9BA-799F-422B-B38D-5D7FA3845247}" srcOrd="0" destOrd="0" presId="urn:microsoft.com/office/officeart/2005/8/layout/hierarchy1"/>
    <dgm:cxn modelId="{463A04F5-C3A7-41A4-ADFF-1C0634A9A093}" type="presParOf" srcId="{09E6C90B-98DB-444D-AE43-79E1CA7E3841}" destId="{2D7B081B-1D5D-4D91-B7F0-4A7A189CFFF3}" srcOrd="1" destOrd="0" presId="urn:microsoft.com/office/officeart/2005/8/layout/hierarchy1"/>
    <dgm:cxn modelId="{E4A4184F-F567-4A33-9313-06F42ED73E8B}" type="presParOf" srcId="{85BD9F4B-FEEC-4B47-A10E-D5921BFFFE2B}" destId="{6B99B9D7-4F60-40C3-B1F3-FDAD9DAA7A76}" srcOrd="1" destOrd="0" presId="urn:microsoft.com/office/officeart/2005/8/layout/hierarchy1"/>
    <dgm:cxn modelId="{23C06810-F97E-44D7-BDD2-0A0EBBB9F284}" type="presParOf" srcId="{3A428987-90AE-400D-A08A-222FC701C0A5}" destId="{B5AEBAFC-EE3D-454A-8D0B-763F035A3CBC}" srcOrd="1" destOrd="0" presId="urn:microsoft.com/office/officeart/2005/8/layout/hierarchy1"/>
    <dgm:cxn modelId="{FC9E2ADA-CC42-4C53-921D-5663117491B3}" type="presParOf" srcId="{B5AEBAFC-EE3D-454A-8D0B-763F035A3CBC}" destId="{A4677ACD-D8BE-40DF-BD9C-56736D650B36}" srcOrd="0" destOrd="0" presId="urn:microsoft.com/office/officeart/2005/8/layout/hierarchy1"/>
    <dgm:cxn modelId="{7A87EF52-7F80-4FB9-9CE0-1186EF83F097}" type="presParOf" srcId="{A4677ACD-D8BE-40DF-BD9C-56736D650B36}" destId="{F51CF15B-AF21-4102-9F2B-A12CC19E6F1A}" srcOrd="0" destOrd="0" presId="urn:microsoft.com/office/officeart/2005/8/layout/hierarchy1"/>
    <dgm:cxn modelId="{B1E4164C-5A59-4F2C-8875-DE2803B061A0}" type="presParOf" srcId="{A4677ACD-D8BE-40DF-BD9C-56736D650B36}" destId="{B56DF9E4-DE57-46A6-BC0F-693D76183383}" srcOrd="1" destOrd="0" presId="urn:microsoft.com/office/officeart/2005/8/layout/hierarchy1"/>
    <dgm:cxn modelId="{1B0579F7-4094-48EC-82AB-342321673EA6}" type="presParOf" srcId="{B5AEBAFC-EE3D-454A-8D0B-763F035A3CBC}" destId="{556FC097-D6C2-420A-8FD6-0974ED748B4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24D92-6CC0-4191-B046-B3FD9E1F7A43}">
      <dsp:nvSpPr>
        <dsp:cNvPr id="0" name=""/>
        <dsp:cNvSpPr/>
      </dsp:nvSpPr>
      <dsp:spPr>
        <a:xfrm>
          <a:off x="2804354" y="492"/>
          <a:ext cx="4826174" cy="306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F4A78-ED20-4463-9B69-EBC52401348C}">
      <dsp:nvSpPr>
        <dsp:cNvPr id="0" name=""/>
        <dsp:cNvSpPr/>
      </dsp:nvSpPr>
      <dsp:spPr>
        <a:xfrm>
          <a:off x="3340595" y="509922"/>
          <a:ext cx="4826174" cy="30646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Aplicativo Móvel:</a:t>
          </a:r>
          <a:r>
            <a:rPr lang="en-US" sz="2900" kern="1200"/>
            <a:t> Desenvolvido em Flutter, este aplicativo capturará imagens para o reconhecimento facial e notificará o morador sobre o status de acesso. </a:t>
          </a:r>
        </a:p>
      </dsp:txBody>
      <dsp:txXfrm>
        <a:off x="3430355" y="599682"/>
        <a:ext cx="4646654" cy="2885100"/>
      </dsp:txXfrm>
    </dsp:sp>
    <dsp:sp modelId="{E0CE8227-210D-4C3A-B821-712076E4B0EB}">
      <dsp:nvSpPr>
        <dsp:cNvPr id="0" name=""/>
        <dsp:cNvSpPr/>
      </dsp:nvSpPr>
      <dsp:spPr>
        <a:xfrm>
          <a:off x="8703011" y="492"/>
          <a:ext cx="4826174" cy="306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BD721-2BEE-46F0-BABC-2BB349A7E096}">
      <dsp:nvSpPr>
        <dsp:cNvPr id="0" name=""/>
        <dsp:cNvSpPr/>
      </dsp:nvSpPr>
      <dsp:spPr>
        <a:xfrm>
          <a:off x="9239253" y="509922"/>
          <a:ext cx="4826174" cy="30646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Servidor Central:</a:t>
          </a:r>
          <a:r>
            <a:rPr lang="en-US" sz="2900" kern="1200"/>
            <a:t> Gerenciará as requisições de autenticação e o fluxo de dados entre o aplicativo, o site de cadastro e a catraca. </a:t>
          </a:r>
        </a:p>
      </dsp:txBody>
      <dsp:txXfrm>
        <a:off x="9329013" y="599682"/>
        <a:ext cx="4646654" cy="2885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AF9BA-799F-422B-B38D-5D7FA3845247}">
      <dsp:nvSpPr>
        <dsp:cNvPr id="0" name=""/>
        <dsp:cNvSpPr/>
      </dsp:nvSpPr>
      <dsp:spPr>
        <a:xfrm>
          <a:off x="3920082" y="2178"/>
          <a:ext cx="3869835" cy="2457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B081B-1D5D-4D91-B7F0-4A7A189CFFF3}">
      <dsp:nvSpPr>
        <dsp:cNvPr id="0" name=""/>
        <dsp:cNvSpPr/>
      </dsp:nvSpPr>
      <dsp:spPr>
        <a:xfrm>
          <a:off x="4350064" y="410661"/>
          <a:ext cx="3869835" cy="24573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Banco de Dados:</a:t>
          </a:r>
          <a:r>
            <a:rPr lang="en-US" sz="2600" kern="1200"/>
            <a:t> Armazenará as informações de cadastro e imagens dos moradores com segurança. </a:t>
          </a:r>
        </a:p>
      </dsp:txBody>
      <dsp:txXfrm>
        <a:off x="4422037" y="482634"/>
        <a:ext cx="3725889" cy="2313399"/>
      </dsp:txXfrm>
    </dsp:sp>
    <dsp:sp modelId="{F51CF15B-AF21-4102-9F2B-A12CC19E6F1A}">
      <dsp:nvSpPr>
        <dsp:cNvPr id="0" name=""/>
        <dsp:cNvSpPr/>
      </dsp:nvSpPr>
      <dsp:spPr>
        <a:xfrm>
          <a:off x="8649881" y="2178"/>
          <a:ext cx="3869835" cy="2457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DF9E4-DE57-46A6-BC0F-693D76183383}">
      <dsp:nvSpPr>
        <dsp:cNvPr id="0" name=""/>
        <dsp:cNvSpPr/>
      </dsp:nvSpPr>
      <dsp:spPr>
        <a:xfrm>
          <a:off x="9079863" y="410661"/>
          <a:ext cx="3869835" cy="24573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Catraca:</a:t>
          </a:r>
          <a:r>
            <a:rPr lang="en-US" sz="2600" kern="1200"/>
            <a:t> Controlará o acesso com base nas informações recebidas do servidor.</a:t>
          </a:r>
        </a:p>
      </dsp:txBody>
      <dsp:txXfrm>
        <a:off x="9151836" y="482634"/>
        <a:ext cx="3725889" cy="2313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D9D0BBD-01B6-73B7-CFB1-72ED1CAB117A}"/>
              </a:ext>
            </a:extLst>
          </p:cNvPr>
          <p:cNvSpPr txBox="1"/>
          <p:nvPr/>
        </p:nvSpPr>
        <p:spPr>
          <a:xfrm>
            <a:off x="960120" y="488053"/>
            <a:ext cx="6552903" cy="2935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>
                <a:latin typeface="+mj-lt"/>
                <a:ea typeface="+mj-ea"/>
                <a:cs typeface="+mj-cs"/>
                <a:sym typeface="Calibri (MS) Bold"/>
              </a:rPr>
              <a:t>IdentifierFlow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880491"/>
            <a:ext cx="5212080" cy="27432"/>
          </a:xfrm>
          <a:custGeom>
            <a:avLst/>
            <a:gdLst>
              <a:gd name="connsiteX0" fmla="*/ 0 w 5212080"/>
              <a:gd name="connsiteY0" fmla="*/ 0 h 27432"/>
              <a:gd name="connsiteX1" fmla="*/ 599389 w 5212080"/>
              <a:gd name="connsiteY1" fmla="*/ 0 h 27432"/>
              <a:gd name="connsiteX2" fmla="*/ 1198778 w 5212080"/>
              <a:gd name="connsiteY2" fmla="*/ 0 h 27432"/>
              <a:gd name="connsiteX3" fmla="*/ 1954530 w 5212080"/>
              <a:gd name="connsiteY3" fmla="*/ 0 h 27432"/>
              <a:gd name="connsiteX4" fmla="*/ 2501798 w 5212080"/>
              <a:gd name="connsiteY4" fmla="*/ 0 h 27432"/>
              <a:gd name="connsiteX5" fmla="*/ 3049067 w 5212080"/>
              <a:gd name="connsiteY5" fmla="*/ 0 h 27432"/>
              <a:gd name="connsiteX6" fmla="*/ 3700577 w 5212080"/>
              <a:gd name="connsiteY6" fmla="*/ 0 h 27432"/>
              <a:gd name="connsiteX7" fmla="*/ 4247845 w 5212080"/>
              <a:gd name="connsiteY7" fmla="*/ 0 h 27432"/>
              <a:gd name="connsiteX8" fmla="*/ 5212080 w 5212080"/>
              <a:gd name="connsiteY8" fmla="*/ 0 h 27432"/>
              <a:gd name="connsiteX9" fmla="*/ 5212080 w 5212080"/>
              <a:gd name="connsiteY9" fmla="*/ 27432 h 27432"/>
              <a:gd name="connsiteX10" fmla="*/ 4664812 w 5212080"/>
              <a:gd name="connsiteY10" fmla="*/ 27432 h 27432"/>
              <a:gd name="connsiteX11" fmla="*/ 4117543 w 5212080"/>
              <a:gd name="connsiteY11" fmla="*/ 27432 h 27432"/>
              <a:gd name="connsiteX12" fmla="*/ 3466033 w 5212080"/>
              <a:gd name="connsiteY12" fmla="*/ 27432 h 27432"/>
              <a:gd name="connsiteX13" fmla="*/ 2918765 w 5212080"/>
              <a:gd name="connsiteY13" fmla="*/ 27432 h 27432"/>
              <a:gd name="connsiteX14" fmla="*/ 2423617 w 5212080"/>
              <a:gd name="connsiteY14" fmla="*/ 27432 h 27432"/>
              <a:gd name="connsiteX15" fmla="*/ 1772107 w 5212080"/>
              <a:gd name="connsiteY15" fmla="*/ 27432 h 27432"/>
              <a:gd name="connsiteX16" fmla="*/ 1120597 w 5212080"/>
              <a:gd name="connsiteY16" fmla="*/ 27432 h 27432"/>
              <a:gd name="connsiteX17" fmla="*/ 0 w 5212080"/>
              <a:gd name="connsiteY17" fmla="*/ 27432 h 27432"/>
              <a:gd name="connsiteX18" fmla="*/ 0 w 521208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2080" h="27432" fill="none" extrusionOk="0">
                <a:moveTo>
                  <a:pt x="0" y="0"/>
                </a:moveTo>
                <a:cubicBezTo>
                  <a:pt x="128838" y="-11329"/>
                  <a:pt x="306779" y="5198"/>
                  <a:pt x="599389" y="0"/>
                </a:cubicBezTo>
                <a:cubicBezTo>
                  <a:pt x="891999" y="-5198"/>
                  <a:pt x="916635" y="-24425"/>
                  <a:pt x="1198778" y="0"/>
                </a:cubicBezTo>
                <a:cubicBezTo>
                  <a:pt x="1480921" y="24425"/>
                  <a:pt x="1761605" y="-17440"/>
                  <a:pt x="1954530" y="0"/>
                </a:cubicBezTo>
                <a:cubicBezTo>
                  <a:pt x="2147455" y="17440"/>
                  <a:pt x="2239112" y="-16223"/>
                  <a:pt x="2501798" y="0"/>
                </a:cubicBezTo>
                <a:cubicBezTo>
                  <a:pt x="2764484" y="16223"/>
                  <a:pt x="2838074" y="12987"/>
                  <a:pt x="3049067" y="0"/>
                </a:cubicBezTo>
                <a:cubicBezTo>
                  <a:pt x="3260060" y="-12987"/>
                  <a:pt x="3470388" y="-15138"/>
                  <a:pt x="3700577" y="0"/>
                </a:cubicBezTo>
                <a:cubicBezTo>
                  <a:pt x="3930766" y="15138"/>
                  <a:pt x="4052672" y="-14938"/>
                  <a:pt x="4247845" y="0"/>
                </a:cubicBezTo>
                <a:cubicBezTo>
                  <a:pt x="4443018" y="14938"/>
                  <a:pt x="4730158" y="-1623"/>
                  <a:pt x="5212080" y="0"/>
                </a:cubicBezTo>
                <a:cubicBezTo>
                  <a:pt x="5212790" y="9050"/>
                  <a:pt x="5211442" y="21151"/>
                  <a:pt x="5212080" y="27432"/>
                </a:cubicBezTo>
                <a:cubicBezTo>
                  <a:pt x="4991075" y="27722"/>
                  <a:pt x="4932008" y="37429"/>
                  <a:pt x="4664812" y="27432"/>
                </a:cubicBezTo>
                <a:cubicBezTo>
                  <a:pt x="4397616" y="17435"/>
                  <a:pt x="4374940" y="47585"/>
                  <a:pt x="4117543" y="27432"/>
                </a:cubicBezTo>
                <a:cubicBezTo>
                  <a:pt x="3860146" y="7279"/>
                  <a:pt x="3773367" y="36569"/>
                  <a:pt x="3466033" y="27432"/>
                </a:cubicBezTo>
                <a:cubicBezTo>
                  <a:pt x="3158699" y="18296"/>
                  <a:pt x="3137854" y="54523"/>
                  <a:pt x="2918765" y="27432"/>
                </a:cubicBezTo>
                <a:cubicBezTo>
                  <a:pt x="2699676" y="341"/>
                  <a:pt x="2536311" y="13149"/>
                  <a:pt x="2423617" y="27432"/>
                </a:cubicBezTo>
                <a:cubicBezTo>
                  <a:pt x="2310923" y="41715"/>
                  <a:pt x="2021228" y="23141"/>
                  <a:pt x="1772107" y="27432"/>
                </a:cubicBezTo>
                <a:cubicBezTo>
                  <a:pt x="1522986" y="31724"/>
                  <a:pt x="1317107" y="20364"/>
                  <a:pt x="1120597" y="27432"/>
                </a:cubicBezTo>
                <a:cubicBezTo>
                  <a:pt x="924087" y="34501"/>
                  <a:pt x="454536" y="8495"/>
                  <a:pt x="0" y="27432"/>
                </a:cubicBezTo>
                <a:cubicBezTo>
                  <a:pt x="-1228" y="21145"/>
                  <a:pt x="-815" y="8816"/>
                  <a:pt x="0" y="0"/>
                </a:cubicBezTo>
                <a:close/>
              </a:path>
              <a:path w="5212080" h="27432" stroke="0" extrusionOk="0">
                <a:moveTo>
                  <a:pt x="0" y="0"/>
                </a:moveTo>
                <a:cubicBezTo>
                  <a:pt x="233695" y="-764"/>
                  <a:pt x="364103" y="24957"/>
                  <a:pt x="547268" y="0"/>
                </a:cubicBezTo>
                <a:cubicBezTo>
                  <a:pt x="730433" y="-24957"/>
                  <a:pt x="937737" y="-21107"/>
                  <a:pt x="1303020" y="0"/>
                </a:cubicBezTo>
                <a:cubicBezTo>
                  <a:pt x="1668303" y="21107"/>
                  <a:pt x="1620404" y="13071"/>
                  <a:pt x="1798168" y="0"/>
                </a:cubicBezTo>
                <a:cubicBezTo>
                  <a:pt x="1975932" y="-13071"/>
                  <a:pt x="2090998" y="4232"/>
                  <a:pt x="2293315" y="0"/>
                </a:cubicBezTo>
                <a:cubicBezTo>
                  <a:pt x="2495632" y="-4232"/>
                  <a:pt x="2738710" y="-17332"/>
                  <a:pt x="2944825" y="0"/>
                </a:cubicBezTo>
                <a:cubicBezTo>
                  <a:pt x="3150940" y="17332"/>
                  <a:pt x="3308101" y="26665"/>
                  <a:pt x="3544214" y="0"/>
                </a:cubicBezTo>
                <a:cubicBezTo>
                  <a:pt x="3780327" y="-26665"/>
                  <a:pt x="4028425" y="-24303"/>
                  <a:pt x="4247845" y="0"/>
                </a:cubicBezTo>
                <a:cubicBezTo>
                  <a:pt x="4467265" y="24303"/>
                  <a:pt x="4779418" y="33057"/>
                  <a:pt x="5212080" y="0"/>
                </a:cubicBezTo>
                <a:cubicBezTo>
                  <a:pt x="5212137" y="6776"/>
                  <a:pt x="5210915" y="20935"/>
                  <a:pt x="5212080" y="27432"/>
                </a:cubicBezTo>
                <a:cubicBezTo>
                  <a:pt x="4921467" y="60248"/>
                  <a:pt x="4631077" y="62273"/>
                  <a:pt x="4456328" y="27432"/>
                </a:cubicBezTo>
                <a:cubicBezTo>
                  <a:pt x="4281579" y="-7409"/>
                  <a:pt x="4048724" y="47667"/>
                  <a:pt x="3856939" y="27432"/>
                </a:cubicBezTo>
                <a:cubicBezTo>
                  <a:pt x="3665154" y="7197"/>
                  <a:pt x="3498754" y="15866"/>
                  <a:pt x="3257550" y="27432"/>
                </a:cubicBezTo>
                <a:cubicBezTo>
                  <a:pt x="3016346" y="38998"/>
                  <a:pt x="2854089" y="39360"/>
                  <a:pt x="2710282" y="27432"/>
                </a:cubicBezTo>
                <a:cubicBezTo>
                  <a:pt x="2566475" y="15504"/>
                  <a:pt x="2336282" y="56792"/>
                  <a:pt x="2110892" y="27432"/>
                </a:cubicBezTo>
                <a:cubicBezTo>
                  <a:pt x="1885502" y="-1928"/>
                  <a:pt x="1825148" y="42061"/>
                  <a:pt x="1615745" y="27432"/>
                </a:cubicBezTo>
                <a:cubicBezTo>
                  <a:pt x="1406342" y="12803"/>
                  <a:pt x="1193655" y="44031"/>
                  <a:pt x="1016356" y="27432"/>
                </a:cubicBezTo>
                <a:cubicBezTo>
                  <a:pt x="839057" y="10833"/>
                  <a:pt x="292902" y="7819"/>
                  <a:pt x="0" y="27432"/>
                </a:cubicBezTo>
                <a:cubicBezTo>
                  <a:pt x="-234" y="21031"/>
                  <a:pt x="-921" y="632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4EFF399-519F-595E-E94E-598EFDF0D3C4}"/>
              </a:ext>
            </a:extLst>
          </p:cNvPr>
          <p:cNvSpPr txBox="1"/>
          <p:nvPr/>
        </p:nvSpPr>
        <p:spPr>
          <a:xfrm>
            <a:off x="685800" y="4364656"/>
            <a:ext cx="8915400" cy="49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b="1" dirty="0">
                <a:sym typeface="Calibri (MS) Bold"/>
              </a:rPr>
              <a:t>Alejandro Klein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ym typeface="Calibri (MS)"/>
              </a:rPr>
              <a:t>Alejandroklein@alunos.utfpr.edu.br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b="1" dirty="0">
                <a:sym typeface="Calibri (MS) Bold"/>
              </a:rPr>
              <a:t>Ramon M. P. Mariano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ym typeface="Calibri (MS)"/>
              </a:rPr>
              <a:t>reversmon@gmail.com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b="1" dirty="0">
                <a:sym typeface="Calibri (MS) Bold"/>
              </a:rPr>
              <a:t>Talita Ribeiro Santos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>
                <a:sym typeface="Calibri (MS)"/>
              </a:rPr>
              <a:t>tsantos@alunos.utfpr.edu.br</a:t>
            </a:r>
          </a:p>
        </p:txBody>
      </p:sp>
      <p:pic>
        <p:nvPicPr>
          <p:cNvPr id="2" name="Imagem 1" descr="Tela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68CCEDB1-5B6F-B187-DFB0-2824EF0DA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2" b="-2"/>
          <a:stretch/>
        </p:blipFill>
        <p:spPr>
          <a:xfrm>
            <a:off x="7967553" y="10"/>
            <a:ext cx="10318162" cy="10286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9E81D6-C501-D4A9-E013-5BE491DB9AAE}"/>
              </a:ext>
            </a:extLst>
          </p:cNvPr>
          <p:cNvSpPr txBox="1"/>
          <p:nvPr/>
        </p:nvSpPr>
        <p:spPr>
          <a:xfrm>
            <a:off x="458586" y="9170818"/>
            <a:ext cx="7092853" cy="89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4"/>
              </a:lnSpc>
              <a:spcBef>
                <a:spcPct val="0"/>
              </a:spcBef>
            </a:pPr>
            <a:r>
              <a:rPr lang="en-US" sz="4645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ELE64 - </a:t>
            </a:r>
            <a:r>
              <a:rPr lang="en-US" sz="4645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Oficina</a:t>
            </a:r>
            <a:r>
              <a:rPr lang="en-US" sz="4645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de </a:t>
            </a:r>
            <a:r>
              <a:rPr lang="en-US" sz="4645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Integração</a:t>
            </a:r>
            <a:endParaRPr lang="en-US" sz="4645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A10AA97-91A0-6E72-8DD2-D8C7212B7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7" y="66479"/>
            <a:ext cx="279121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74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6B341-37DC-F4DF-CF73-40B07D3E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DAED6124-FED4-0A7C-B7D1-6CC5F03C782C}"/>
              </a:ext>
            </a:extLst>
          </p:cNvPr>
          <p:cNvSpPr txBox="1"/>
          <p:nvPr/>
        </p:nvSpPr>
        <p:spPr>
          <a:xfrm>
            <a:off x="40551" y="1923728"/>
            <a:ext cx="5064850" cy="16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88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Requisitos</a:t>
            </a:r>
            <a:endParaRPr lang="en-US" sz="99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335A785-59B5-7658-3923-AB440E327CCD}"/>
              </a:ext>
            </a:extLst>
          </p:cNvPr>
          <p:cNvSpPr txBox="1"/>
          <p:nvPr/>
        </p:nvSpPr>
        <p:spPr>
          <a:xfrm>
            <a:off x="0" y="3848100"/>
            <a:ext cx="5768348" cy="84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7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Catraca</a:t>
            </a:r>
            <a:endParaRPr lang="en-US" sz="5007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B37923-94C0-7EEA-008C-0A779A03C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1" y="266700"/>
            <a:ext cx="13153111" cy="9296400"/>
          </a:xfrm>
          <a:prstGeom prst="rect">
            <a:avLst/>
          </a:prstGeom>
        </p:spPr>
      </p:pic>
      <p:pic>
        <p:nvPicPr>
          <p:cNvPr id="4098" name="Picture 2" descr="Placa de Desenvolvimento Wifi Bluetooth ESP32">
            <a:extLst>
              <a:ext uri="{FF2B5EF4-FFF2-40B4-BE49-F238E27FC236}">
                <a16:creationId xmlns:a16="http://schemas.microsoft.com/office/drawing/2014/main" id="{6EBAEA80-AD5A-C627-CA9F-09DF73691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372100"/>
            <a:ext cx="40195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75" y="0"/>
            <a:ext cx="18247450" cy="10287000"/>
          </a:xfrm>
          <a:custGeom>
            <a:avLst/>
            <a:gdLst/>
            <a:ahLst/>
            <a:cxnLst/>
            <a:rect l="l" t="t" r="r" b="b"/>
            <a:pathLst>
              <a:path w="18247450" h="1028700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619125"/>
            <a:ext cx="12268393" cy="192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Análise de Risco</a:t>
            </a:r>
          </a:p>
        </p:txBody>
      </p:sp>
      <p:pic>
        <p:nvPicPr>
          <p:cNvPr id="6" name="Imagem 5" descr="Padrão do plano de fundo&#10;&#10;Descrição gerada automaticamente">
            <a:extLst>
              <a:ext uri="{FF2B5EF4-FFF2-40B4-BE49-F238E27FC236}">
                <a16:creationId xmlns:a16="http://schemas.microsoft.com/office/drawing/2014/main" id="{645580EE-BEDC-36EE-04C3-911193E26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1" y="2857500"/>
            <a:ext cx="14097000" cy="49760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98" y="-16491"/>
            <a:ext cx="18247450" cy="10287000"/>
          </a:xfrm>
          <a:custGeom>
            <a:avLst/>
            <a:gdLst/>
            <a:ahLst/>
            <a:cxnLst/>
            <a:rect l="l" t="t" r="r" b="b"/>
            <a:pathLst>
              <a:path w="18247450" h="1028700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619125"/>
            <a:ext cx="12268393" cy="168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Lista de </a:t>
            </a:r>
            <a:r>
              <a:rPr lang="en-US" sz="99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Materiais</a:t>
            </a:r>
            <a:endParaRPr lang="en-US" sz="99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728202-2213-B6D9-72D6-43FF9C500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57500"/>
            <a:ext cx="13259917" cy="49566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50" y="0"/>
            <a:ext cx="18247450" cy="10287000"/>
          </a:xfrm>
          <a:custGeom>
            <a:avLst/>
            <a:gdLst/>
            <a:ahLst/>
            <a:cxnLst/>
            <a:rect l="l" t="t" r="r" b="b"/>
            <a:pathLst>
              <a:path w="18247450" h="1028700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219200" y="2352081"/>
            <a:ext cx="15049190" cy="7277694"/>
          </a:xfrm>
          <a:custGeom>
            <a:avLst/>
            <a:gdLst/>
            <a:ahLst/>
            <a:cxnLst/>
            <a:rect l="l" t="t" r="r" b="b"/>
            <a:pathLst>
              <a:path w="15049190" h="7277694">
                <a:moveTo>
                  <a:pt x="0" y="0"/>
                </a:moveTo>
                <a:lnTo>
                  <a:pt x="15049190" y="0"/>
                </a:lnTo>
                <a:lnTo>
                  <a:pt x="15049190" y="7277694"/>
                </a:lnTo>
                <a:lnTo>
                  <a:pt x="0" y="7277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282611" y="619125"/>
            <a:ext cx="10346641" cy="192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Cronograma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237A7-367C-0435-81E3-574CE677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82687E3-85BD-CABC-2AB4-950DFBEF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0"/>
            <a:ext cx="1694988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75" y="0"/>
            <a:ext cx="18247450" cy="10287000"/>
          </a:xfrm>
          <a:custGeom>
            <a:avLst/>
            <a:gdLst/>
            <a:ahLst/>
            <a:cxnLst/>
            <a:rect l="l" t="t" r="r" b="b"/>
            <a:pathLst>
              <a:path w="18247450" h="1028700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5445696" y="4194173"/>
            <a:ext cx="7396609" cy="170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Perguntas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883346" y="1252332"/>
            <a:ext cx="6471967" cy="19034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  <a:sym typeface="Calibri (MS) Bold"/>
              </a:rPr>
              <a:t>O </a:t>
            </a:r>
            <a:r>
              <a:rPr lang="en-US" sz="4800" b="1" dirty="0" err="1">
                <a:latin typeface="+mj-lt"/>
                <a:ea typeface="+mj-ea"/>
                <a:cs typeface="+mj-cs"/>
                <a:sym typeface="Calibri (MS) Bold"/>
              </a:rPr>
              <a:t>Projeto</a:t>
            </a:r>
            <a:endParaRPr lang="en-US" sz="4800" b="1" dirty="0">
              <a:latin typeface="+mj-lt"/>
              <a:ea typeface="+mj-ea"/>
              <a:cs typeface="+mj-cs"/>
              <a:sym typeface="Calibri (MS) Bold"/>
            </a:endParaRPr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CE94CB4B-69A9-0C47-2155-7B91CF089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 r="1494" b="-2"/>
          <a:stretch/>
        </p:blipFill>
        <p:spPr>
          <a:xfrm>
            <a:off x="20" y="10"/>
            <a:ext cx="10076164" cy="10286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84796" y="581909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4258" y="3360556"/>
            <a:ext cx="630936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883344" y="3836380"/>
            <a:ext cx="6471968" cy="55759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863716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ym typeface="Calibri (MS)"/>
              </a:rPr>
              <a:t>O </a:t>
            </a:r>
            <a:r>
              <a:rPr lang="en-US" sz="2500" b="1" dirty="0" err="1">
                <a:sym typeface="Calibri (MS)"/>
              </a:rPr>
              <a:t>IdentifierFlow</a:t>
            </a:r>
            <a:r>
              <a:rPr lang="en-US" sz="2500" dirty="0">
                <a:sym typeface="Calibri (MS)"/>
              </a:rPr>
              <a:t> é um </a:t>
            </a:r>
            <a:r>
              <a:rPr lang="en-US" sz="2500" dirty="0" err="1">
                <a:sym typeface="Calibri (MS)"/>
              </a:rPr>
              <a:t>sistema</a:t>
            </a:r>
            <a:r>
              <a:rPr lang="en-US" sz="2500" dirty="0">
                <a:sym typeface="Calibri (MS)"/>
              </a:rPr>
              <a:t> de </a:t>
            </a:r>
            <a:r>
              <a:rPr lang="en-US" sz="2500" dirty="0" err="1">
                <a:sym typeface="Calibri (MS)"/>
              </a:rPr>
              <a:t>controle</a:t>
            </a:r>
            <a:r>
              <a:rPr lang="en-US" sz="2500" dirty="0">
                <a:sym typeface="Calibri (MS)"/>
              </a:rPr>
              <a:t> de </a:t>
            </a:r>
            <a:r>
              <a:rPr lang="en-US" sz="2500" dirty="0" err="1">
                <a:sym typeface="Calibri (MS)"/>
              </a:rPr>
              <a:t>acesso</a:t>
            </a:r>
            <a:r>
              <a:rPr lang="en-US" sz="2500" dirty="0">
                <a:sym typeface="Calibri (MS)"/>
              </a:rPr>
              <a:t> que </a:t>
            </a:r>
            <a:r>
              <a:rPr lang="en-US" sz="2500" dirty="0" err="1">
                <a:sym typeface="Calibri (MS)"/>
              </a:rPr>
              <a:t>utiliza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reconhecimento</a:t>
            </a:r>
            <a:r>
              <a:rPr lang="en-US" sz="2500" dirty="0">
                <a:sym typeface="Calibri (MS)"/>
              </a:rPr>
              <a:t> facial para </a:t>
            </a:r>
            <a:r>
              <a:rPr lang="en-US" sz="2500" dirty="0" err="1">
                <a:sym typeface="Calibri (MS)"/>
              </a:rPr>
              <a:t>aumentar</a:t>
            </a:r>
            <a:r>
              <a:rPr lang="en-US" sz="2500" dirty="0">
                <a:sym typeface="Calibri (MS)"/>
              </a:rPr>
              <a:t> a </a:t>
            </a:r>
            <a:r>
              <a:rPr lang="en-US" sz="2500" dirty="0" err="1">
                <a:sym typeface="Calibri (MS)"/>
              </a:rPr>
              <a:t>segurança</a:t>
            </a:r>
            <a:r>
              <a:rPr lang="en-US" sz="2500" dirty="0">
                <a:sym typeface="Calibri (MS)"/>
              </a:rPr>
              <a:t> e </a:t>
            </a:r>
            <a:r>
              <a:rPr lang="en-US" sz="2500" dirty="0" err="1">
                <a:sym typeface="Calibri (MS)"/>
              </a:rPr>
              <a:t>eficiência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em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diversos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tipos</a:t>
            </a:r>
            <a:r>
              <a:rPr lang="en-US" sz="2500" dirty="0">
                <a:sym typeface="Calibri (MS)"/>
              </a:rPr>
              <a:t> de ambientes que </a:t>
            </a:r>
            <a:r>
              <a:rPr lang="en-US" sz="2500" dirty="0" err="1">
                <a:sym typeface="Calibri (MS)"/>
              </a:rPr>
              <a:t>demandam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controle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rigoroso</a:t>
            </a:r>
            <a:r>
              <a:rPr lang="en-US" sz="2500" dirty="0">
                <a:sym typeface="Calibri (MS)"/>
              </a:rPr>
              <a:t> de entradas e </a:t>
            </a:r>
            <a:r>
              <a:rPr lang="en-US" sz="2500" dirty="0" err="1">
                <a:sym typeface="Calibri (MS)"/>
              </a:rPr>
              <a:t>saídas</a:t>
            </a:r>
            <a:r>
              <a:rPr lang="en-US" sz="2500" dirty="0">
                <a:sym typeface="Calibri (MS)"/>
              </a:rPr>
              <a:t>, </a:t>
            </a:r>
            <a:r>
              <a:rPr lang="en-US" sz="2500" dirty="0" err="1">
                <a:sym typeface="Calibri (MS)"/>
              </a:rPr>
              <a:t>incluindo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residências</a:t>
            </a:r>
            <a:r>
              <a:rPr lang="en-US" sz="2500" dirty="0">
                <a:sym typeface="Calibri (MS)"/>
              </a:rPr>
              <a:t>, </a:t>
            </a:r>
            <a:r>
              <a:rPr lang="en-US" sz="2500" dirty="0" err="1">
                <a:sym typeface="Calibri (MS)"/>
              </a:rPr>
              <a:t>empresas</a:t>
            </a:r>
            <a:r>
              <a:rPr lang="en-US" sz="2500" dirty="0">
                <a:sym typeface="Calibri (MS)"/>
              </a:rPr>
              <a:t>, </a:t>
            </a:r>
            <a:r>
              <a:rPr lang="en-US" sz="2500" dirty="0" err="1">
                <a:sym typeface="Calibri (MS)"/>
              </a:rPr>
              <a:t>laboratórios</a:t>
            </a:r>
            <a:r>
              <a:rPr lang="en-US" sz="2500" dirty="0">
                <a:sym typeface="Calibri (MS)"/>
              </a:rPr>
              <a:t>, </a:t>
            </a:r>
            <a:r>
              <a:rPr lang="en-US" sz="2500" dirty="0" err="1">
                <a:sym typeface="Calibri (MS)"/>
              </a:rPr>
              <a:t>órgãos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públicos</a:t>
            </a:r>
            <a:r>
              <a:rPr lang="en-US" sz="2500" dirty="0">
                <a:sym typeface="Calibri (MS)"/>
              </a:rPr>
              <a:t> e </a:t>
            </a:r>
            <a:r>
              <a:rPr lang="en-US" sz="2500" dirty="0" err="1">
                <a:sym typeface="Calibri (MS)"/>
              </a:rPr>
              <a:t>academias</a:t>
            </a:r>
            <a:r>
              <a:rPr lang="en-US" sz="2500" dirty="0">
                <a:sym typeface="Calibri (MS)"/>
              </a:rPr>
              <a:t>.</a:t>
            </a:r>
          </a:p>
          <a:p>
            <a:pPr marL="635116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 dirty="0">
              <a:sym typeface="Calibri (MS)"/>
            </a:endParaRPr>
          </a:p>
          <a:p>
            <a:pPr marL="863716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 dirty="0">
                <a:sym typeface="Calibri (MS)"/>
              </a:rPr>
              <a:t>A </a:t>
            </a:r>
            <a:r>
              <a:rPr lang="en-US" sz="2500" b="1" dirty="0" err="1">
                <a:sym typeface="Calibri (MS)"/>
              </a:rPr>
              <a:t>solução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incluirá</a:t>
            </a:r>
            <a:r>
              <a:rPr lang="en-US" sz="2500" dirty="0">
                <a:sym typeface="Calibri (MS)"/>
              </a:rPr>
              <a:t> um </a:t>
            </a:r>
            <a:r>
              <a:rPr lang="en-US" sz="2500" b="1" dirty="0" err="1">
                <a:sym typeface="Calibri (MS)"/>
              </a:rPr>
              <a:t>aplicativo</a:t>
            </a:r>
            <a:r>
              <a:rPr lang="en-US" sz="2500" b="1" dirty="0">
                <a:sym typeface="Calibri (MS)"/>
              </a:rPr>
              <a:t> </a:t>
            </a:r>
            <a:r>
              <a:rPr lang="en-US" sz="2500" b="1" dirty="0" err="1">
                <a:sym typeface="Calibri (MS)"/>
              </a:rPr>
              <a:t>móvel</a:t>
            </a:r>
            <a:r>
              <a:rPr lang="en-US" sz="2500" dirty="0">
                <a:sym typeface="Calibri (MS)"/>
              </a:rPr>
              <a:t>, um </a:t>
            </a:r>
            <a:r>
              <a:rPr lang="en-US" sz="2500" b="1" dirty="0" err="1">
                <a:sym typeface="Calibri (MS)"/>
              </a:rPr>
              <a:t>servidor</a:t>
            </a:r>
            <a:r>
              <a:rPr lang="en-US" sz="2500" b="1" dirty="0">
                <a:sym typeface="Calibri (MS)"/>
              </a:rPr>
              <a:t> para </a:t>
            </a:r>
            <a:r>
              <a:rPr lang="en-US" sz="2500" b="1" dirty="0" err="1">
                <a:sym typeface="Calibri (MS)"/>
              </a:rPr>
              <a:t>processamento</a:t>
            </a:r>
            <a:r>
              <a:rPr lang="en-US" sz="2500" b="1" dirty="0">
                <a:sym typeface="Calibri (MS)"/>
              </a:rPr>
              <a:t> de imagens</a:t>
            </a:r>
            <a:r>
              <a:rPr lang="en-US" sz="2500" dirty="0">
                <a:sym typeface="Calibri (MS)"/>
              </a:rPr>
              <a:t> </a:t>
            </a:r>
            <a:r>
              <a:rPr lang="en-US" sz="2500" dirty="0" err="1">
                <a:sym typeface="Calibri (MS)"/>
              </a:rPr>
              <a:t>uma</a:t>
            </a:r>
            <a:r>
              <a:rPr lang="en-US" sz="2500" dirty="0">
                <a:sym typeface="Calibri (MS)"/>
              </a:rPr>
              <a:t> </a:t>
            </a:r>
            <a:r>
              <a:rPr lang="en-US" sz="2500" b="1" dirty="0">
                <a:sym typeface="Calibri (MS)"/>
              </a:rPr>
              <a:t>interface web para </a:t>
            </a:r>
            <a:r>
              <a:rPr lang="en-US" sz="2500" b="1" dirty="0" err="1">
                <a:sym typeface="Calibri (MS)"/>
              </a:rPr>
              <a:t>administração</a:t>
            </a:r>
            <a:r>
              <a:rPr lang="en-US" sz="2500" dirty="0">
                <a:sym typeface="Calibri (MS)"/>
              </a:rPr>
              <a:t>, </a:t>
            </a:r>
            <a:r>
              <a:rPr lang="en-US" sz="2500" dirty="0" err="1">
                <a:sym typeface="Calibri (MS)"/>
              </a:rPr>
              <a:t>além</a:t>
            </a:r>
            <a:r>
              <a:rPr lang="en-US" sz="2500" dirty="0">
                <a:sym typeface="Calibri (MS)"/>
              </a:rPr>
              <a:t> de ser</a:t>
            </a:r>
            <a:r>
              <a:rPr lang="en-US" sz="2500" b="1" dirty="0">
                <a:sym typeface="Calibri (MS)"/>
              </a:rPr>
              <a:t> </a:t>
            </a:r>
            <a:r>
              <a:rPr lang="en-US" sz="2500" b="1" dirty="0" err="1">
                <a:sym typeface="Calibri (MS)"/>
              </a:rPr>
              <a:t>integrada</a:t>
            </a:r>
            <a:r>
              <a:rPr lang="en-US" sz="2500" b="1" dirty="0">
                <a:sym typeface="Calibri (MS)"/>
              </a:rPr>
              <a:t> a </a:t>
            </a:r>
            <a:r>
              <a:rPr lang="en-US" sz="2500" b="1" dirty="0" err="1">
                <a:sym typeface="Calibri (MS)"/>
              </a:rPr>
              <a:t>uma</a:t>
            </a:r>
            <a:r>
              <a:rPr lang="en-US" sz="2500" b="1" dirty="0">
                <a:sym typeface="Calibri (MS)"/>
              </a:rPr>
              <a:t> </a:t>
            </a:r>
            <a:r>
              <a:rPr lang="en-US" sz="2500" b="1" dirty="0" err="1">
                <a:sym typeface="Calibri (MS)"/>
              </a:rPr>
              <a:t>catraca</a:t>
            </a:r>
            <a:r>
              <a:rPr lang="en-US" sz="2500" dirty="0">
                <a:sym typeface="Calibri (MS)"/>
              </a:rPr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3B4A57-45BE-912E-3CF4-FB59E079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765" y="9007707"/>
            <a:ext cx="2791215" cy="12098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75" y="0"/>
            <a:ext cx="18247450" cy="10287000"/>
          </a:xfrm>
          <a:custGeom>
            <a:avLst/>
            <a:gdLst/>
            <a:ahLst/>
            <a:cxnLst/>
            <a:rect l="l" t="t" r="r" b="b"/>
            <a:pathLst>
              <a:path w="18247450" h="1028700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23916" y="912211"/>
            <a:ext cx="12268393" cy="192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Desenvolvimento</a:t>
            </a:r>
          </a:p>
        </p:txBody>
      </p:sp>
      <p:graphicFrame>
        <p:nvGraphicFramePr>
          <p:cNvPr id="6" name="TextBox 4">
            <a:extLst>
              <a:ext uri="{FF2B5EF4-FFF2-40B4-BE49-F238E27FC236}">
                <a16:creationId xmlns:a16="http://schemas.microsoft.com/office/drawing/2014/main" id="{52083FDD-9844-0F43-EEF8-2D77CFE3AFA9}"/>
              </a:ext>
            </a:extLst>
          </p:cNvPr>
          <p:cNvGraphicFramePr/>
          <p:nvPr/>
        </p:nvGraphicFramePr>
        <p:xfrm>
          <a:off x="389518" y="3279782"/>
          <a:ext cx="16869782" cy="3575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75" y="0"/>
            <a:ext cx="18247450" cy="10287000"/>
          </a:xfrm>
          <a:custGeom>
            <a:avLst/>
            <a:gdLst/>
            <a:ahLst/>
            <a:cxnLst/>
            <a:rect l="l" t="t" r="r" b="b"/>
            <a:pathLst>
              <a:path w="18247450" h="1028700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423916" y="912211"/>
            <a:ext cx="12268393" cy="192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Desenvolvimento</a:t>
            </a:r>
          </a:p>
        </p:txBody>
      </p:sp>
      <p:graphicFrame>
        <p:nvGraphicFramePr>
          <p:cNvPr id="6" name="TextBox 4">
            <a:extLst>
              <a:ext uri="{FF2B5EF4-FFF2-40B4-BE49-F238E27FC236}">
                <a16:creationId xmlns:a16="http://schemas.microsoft.com/office/drawing/2014/main" id="{676128E2-AAE7-A0E3-9266-4AD2119E6728}"/>
              </a:ext>
            </a:extLst>
          </p:cNvPr>
          <p:cNvGraphicFramePr/>
          <p:nvPr/>
        </p:nvGraphicFramePr>
        <p:xfrm>
          <a:off x="389518" y="3632207"/>
          <a:ext cx="16869782" cy="2870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75" y="0"/>
            <a:ext cx="18247450" cy="10287000"/>
          </a:xfrm>
          <a:custGeom>
            <a:avLst/>
            <a:gdLst/>
            <a:ahLst/>
            <a:cxnLst/>
            <a:rect l="l" t="t" r="r" b="b"/>
            <a:pathLst>
              <a:path w="18247450" h="1028700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423916" y="912211"/>
            <a:ext cx="12268393" cy="192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Diagrama em Blocos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83500D-7DEE-CA2A-9419-E4439737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39437"/>
            <a:ext cx="14641968" cy="48679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A90F-7F70-8C20-C36D-067FCFD0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7C15CE53-4A8D-D3B4-F931-7838265B5E4F}"/>
              </a:ext>
            </a:extLst>
          </p:cNvPr>
          <p:cNvSpPr txBox="1"/>
          <p:nvPr/>
        </p:nvSpPr>
        <p:spPr>
          <a:xfrm>
            <a:off x="-26790" y="647700"/>
            <a:ext cx="5768349" cy="168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Requisitos</a:t>
            </a:r>
            <a:endParaRPr lang="en-US" sz="99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F63453-4E72-BA81-1B48-BDAD2253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219" y="0"/>
            <a:ext cx="12573231" cy="10287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277B5FF-6E27-20C6-C7BE-7C7B328F97C3}"/>
              </a:ext>
            </a:extLst>
          </p:cNvPr>
          <p:cNvSpPr/>
          <p:nvPr/>
        </p:nvSpPr>
        <p:spPr>
          <a:xfrm>
            <a:off x="6588850" y="3760534"/>
            <a:ext cx="11658600" cy="1685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Flutter: Como construir uma aplicação para múltiplas plataformas. | Leo  Godde | Ateliê de Software | Share! por Ateliê de Software">
            <a:extLst>
              <a:ext uri="{FF2B5EF4-FFF2-40B4-BE49-F238E27FC236}">
                <a16:creationId xmlns:a16="http://schemas.microsoft.com/office/drawing/2014/main" id="{701124FE-2280-9165-9030-11212583D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0" y="3518902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7651" y="571541"/>
            <a:ext cx="5768349" cy="168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Requisitos</a:t>
            </a:r>
            <a:endParaRPr lang="en-US" sz="99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2972" y="2826244"/>
            <a:ext cx="5768348" cy="174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7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Processamento</a:t>
            </a:r>
            <a:endParaRPr lang="en-US" sz="5007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7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 imagens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9321F96-3194-985F-2706-89486412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449" y="-1"/>
            <a:ext cx="12438551" cy="55326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BD1F19D-54D6-A5E2-7097-F9BAAE47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515782"/>
            <a:ext cx="10821539" cy="25146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015B31C-C837-2C2F-00DB-4FF736CA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7423727"/>
            <a:ext cx="9906000" cy="28632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4649BA-B2AD-FAB1-9976-470790F41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532646"/>
            <a:ext cx="4391638" cy="44106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F5867-B953-0D7F-92C5-D01F4EB99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B0610B-DDE6-D995-B894-7B3B461CCACE}"/>
              </a:ext>
            </a:extLst>
          </p:cNvPr>
          <p:cNvSpPr/>
          <p:nvPr/>
        </p:nvSpPr>
        <p:spPr>
          <a:xfrm>
            <a:off x="0" y="0"/>
            <a:ext cx="18247450" cy="10287000"/>
          </a:xfrm>
          <a:custGeom>
            <a:avLst/>
            <a:gdLst/>
            <a:ahLst/>
            <a:cxnLst/>
            <a:rect l="l" t="t" r="r" b="b"/>
            <a:pathLst>
              <a:path w="18247450" h="10287000">
                <a:moveTo>
                  <a:pt x="0" y="0"/>
                </a:moveTo>
                <a:lnTo>
                  <a:pt x="18247450" y="0"/>
                </a:lnTo>
                <a:lnTo>
                  <a:pt x="182474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71D82AD-BEF1-1865-3EA5-A8AD81F6C524}"/>
              </a:ext>
            </a:extLst>
          </p:cNvPr>
          <p:cNvSpPr txBox="1"/>
          <p:nvPr/>
        </p:nvSpPr>
        <p:spPr>
          <a:xfrm>
            <a:off x="205709" y="29423"/>
            <a:ext cx="5768349" cy="168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Requisitos</a:t>
            </a:r>
            <a:endParaRPr lang="en-US" sz="99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3E0E3D1-2B28-53BC-FEE6-BEAB126EE4DB}"/>
              </a:ext>
            </a:extLst>
          </p:cNvPr>
          <p:cNvSpPr txBox="1"/>
          <p:nvPr/>
        </p:nvSpPr>
        <p:spPr>
          <a:xfrm>
            <a:off x="236190" y="1721063"/>
            <a:ext cx="5768348" cy="174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7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Sistema</a:t>
            </a:r>
          </a:p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7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Administrativo</a:t>
            </a:r>
            <a:endParaRPr lang="en-US" sz="5007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45F95B-46E7-DD03-6A3C-FAAB2547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09" y="-18113"/>
            <a:ext cx="12379991" cy="9798137"/>
          </a:xfrm>
          <a:prstGeom prst="rect">
            <a:avLst/>
          </a:prstGeom>
        </p:spPr>
      </p:pic>
      <p:pic>
        <p:nvPicPr>
          <p:cNvPr id="2050" name="Picture 2" descr="Como Fazer um Dashboard no Excel - Aula Completa e Detalhada">
            <a:extLst>
              <a:ext uri="{FF2B5EF4-FFF2-40B4-BE49-F238E27FC236}">
                <a16:creationId xmlns:a16="http://schemas.microsoft.com/office/drawing/2014/main" id="{29752C9F-D53A-FAD0-F041-7687F5E6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9" y="4303995"/>
            <a:ext cx="5798829" cy="32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1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0A00-764C-F582-CA0E-ED65D914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5AF9A62-BE22-FED1-2421-3EF80408CD2F}"/>
              </a:ext>
            </a:extLst>
          </p:cNvPr>
          <p:cNvSpPr txBox="1"/>
          <p:nvPr/>
        </p:nvSpPr>
        <p:spPr>
          <a:xfrm>
            <a:off x="233161" y="415953"/>
            <a:ext cx="5064850" cy="16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88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Requisitos</a:t>
            </a:r>
            <a:endParaRPr lang="en-US" sz="9999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AA58274-A03C-D908-F853-3C5CCAE977D6}"/>
              </a:ext>
            </a:extLst>
          </p:cNvPr>
          <p:cNvSpPr txBox="1"/>
          <p:nvPr/>
        </p:nvSpPr>
        <p:spPr>
          <a:xfrm>
            <a:off x="-118588" y="2325486"/>
            <a:ext cx="5768348" cy="1740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7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Ambiente</a:t>
            </a:r>
            <a:endParaRPr lang="en-US" sz="5007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7010"/>
              </a:lnSpc>
              <a:spcBef>
                <a:spcPct val="0"/>
              </a:spcBef>
            </a:pPr>
            <a:r>
              <a:rPr lang="en-US" sz="5007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Servidor</a:t>
            </a:r>
            <a:endParaRPr lang="en-US" sz="5007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9BFA8D5-CA6B-A160-8D88-3675F733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011" y="2762637"/>
            <a:ext cx="12949438" cy="4572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41A1362-FCCE-0DD9-72C5-30F641A06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91" y="797162"/>
            <a:ext cx="12939492" cy="2526560"/>
          </a:xfrm>
          <a:prstGeom prst="rect">
            <a:avLst/>
          </a:prstGeom>
        </p:spPr>
      </p:pic>
      <p:pic>
        <p:nvPicPr>
          <p:cNvPr id="3074" name="Picture 2" descr="What is Docker and why should I care?">
            <a:extLst>
              <a:ext uri="{FF2B5EF4-FFF2-40B4-BE49-F238E27FC236}">
                <a16:creationId xmlns:a16="http://schemas.microsoft.com/office/drawing/2014/main" id="{E06C3624-670F-354B-06F0-B42DEE29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11" y="5535807"/>
            <a:ext cx="4648200" cy="359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089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220</Words>
  <Application>Microsoft Office PowerPoint</Application>
  <PresentationFormat>Personalizar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Calibri (MS) Bold</vt:lpstr>
      <vt:lpstr>Arial</vt:lpstr>
      <vt:lpstr>Calibri</vt:lpstr>
      <vt:lpstr>Calibri (MS)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Texto do seu parágrafo</dc:title>
  <dc:creator>Ramon Mariano</dc:creator>
  <cp:lastModifiedBy>Ramon Mariano</cp:lastModifiedBy>
  <cp:revision>4</cp:revision>
  <dcterms:created xsi:type="dcterms:W3CDTF">2006-08-16T00:00:00Z</dcterms:created>
  <dcterms:modified xsi:type="dcterms:W3CDTF">2024-11-11T23:33:38Z</dcterms:modified>
  <dc:identifier>DAGWCSRDabs</dc:identifier>
</cp:coreProperties>
</file>